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6" r:id="rId3"/>
    <p:sldId id="257" r:id="rId4"/>
    <p:sldId id="258" r:id="rId5"/>
    <p:sldId id="261" r:id="rId6"/>
    <p:sldId id="259" r:id="rId7"/>
    <p:sldId id="262" r:id="rId8"/>
    <p:sldId id="26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6029" autoAdjust="0"/>
    <p:restoredTop sz="94660"/>
  </p:normalViewPr>
  <p:slideViewPr>
    <p:cSldViewPr snapToGrid="0">
      <p:cViewPr varScale="1">
        <p:scale>
          <a:sx n="73" d="100"/>
          <a:sy n="73" d="100"/>
        </p:scale>
        <p:origin x="-58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0A125C49-BCC3-4877-98ED-002558130E1C}"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5446103-7E83-4FC3-8101-BAACBFA088DB}" type="slidenum">
              <a:rPr lang="en-IN" smtClean="0"/>
              <a:pPr/>
              <a:t>‹#›</a:t>
            </a:fld>
            <a:endParaRPr lang="en-IN"/>
          </a:p>
        </p:txBody>
      </p:sp>
    </p:spTree>
    <p:extLst>
      <p:ext uri="{BB962C8B-B14F-4D97-AF65-F5344CB8AC3E}">
        <p14:creationId xmlns:p14="http://schemas.microsoft.com/office/powerpoint/2010/main" xmlns="" val="2991531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A125C49-BCC3-4877-98ED-002558130E1C}"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5446103-7E83-4FC3-8101-BAACBFA088DB}" type="slidenum">
              <a:rPr lang="en-IN" smtClean="0"/>
              <a:pPr/>
              <a:t>‹#›</a:t>
            </a:fld>
            <a:endParaRPr lang="en-IN"/>
          </a:p>
        </p:txBody>
      </p:sp>
    </p:spTree>
    <p:extLst>
      <p:ext uri="{BB962C8B-B14F-4D97-AF65-F5344CB8AC3E}">
        <p14:creationId xmlns:p14="http://schemas.microsoft.com/office/powerpoint/2010/main" xmlns="" val="1907846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A125C49-BCC3-4877-98ED-002558130E1C}"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5446103-7E83-4FC3-8101-BAACBFA088DB}" type="slidenum">
              <a:rPr lang="en-IN" smtClean="0"/>
              <a:pPr/>
              <a:t>‹#›</a:t>
            </a:fld>
            <a:endParaRPr lang="en-IN"/>
          </a:p>
        </p:txBody>
      </p:sp>
    </p:spTree>
    <p:extLst>
      <p:ext uri="{BB962C8B-B14F-4D97-AF65-F5344CB8AC3E}">
        <p14:creationId xmlns:p14="http://schemas.microsoft.com/office/powerpoint/2010/main" xmlns="" val="4155318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0A125C49-BCC3-4877-98ED-002558130E1C}"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5446103-7E83-4FC3-8101-BAACBFA088DB}" type="slidenum">
              <a:rPr lang="en-IN" smtClean="0"/>
              <a:pPr/>
              <a:t>‹#›</a:t>
            </a:fld>
            <a:endParaRPr lang="en-IN"/>
          </a:p>
        </p:txBody>
      </p:sp>
    </p:spTree>
    <p:extLst>
      <p:ext uri="{BB962C8B-B14F-4D97-AF65-F5344CB8AC3E}">
        <p14:creationId xmlns:p14="http://schemas.microsoft.com/office/powerpoint/2010/main" xmlns="" val="2034366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0A125C49-BCC3-4877-98ED-002558130E1C}" type="datetimeFigureOut">
              <a:rPr lang="en-IN" smtClean="0"/>
              <a:pPr/>
              <a:t>25-07-2022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5446103-7E83-4FC3-8101-BAACBFA088DB}" type="slidenum">
              <a:rPr lang="en-IN" smtClean="0"/>
              <a:pPr/>
              <a:t>‹#›</a:t>
            </a:fld>
            <a:endParaRPr lang="en-IN"/>
          </a:p>
        </p:txBody>
      </p:sp>
    </p:spTree>
    <p:extLst>
      <p:ext uri="{BB962C8B-B14F-4D97-AF65-F5344CB8AC3E}">
        <p14:creationId xmlns:p14="http://schemas.microsoft.com/office/powerpoint/2010/main" xmlns="" val="3780118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0A125C49-BCC3-4877-98ED-002558130E1C}" type="datetimeFigureOut">
              <a:rPr lang="en-IN" smtClean="0"/>
              <a:pPr/>
              <a:t>25-07-2022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5446103-7E83-4FC3-8101-BAACBFA088DB}" type="slidenum">
              <a:rPr lang="en-IN" smtClean="0"/>
              <a:pPr/>
              <a:t>‹#›</a:t>
            </a:fld>
            <a:endParaRPr lang="en-IN"/>
          </a:p>
        </p:txBody>
      </p:sp>
    </p:spTree>
    <p:extLst>
      <p:ext uri="{BB962C8B-B14F-4D97-AF65-F5344CB8AC3E}">
        <p14:creationId xmlns:p14="http://schemas.microsoft.com/office/powerpoint/2010/main" xmlns="" val="57727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125C49-BCC3-4877-98ED-002558130E1C}" type="datetimeFigureOut">
              <a:rPr lang="en-IN" smtClean="0"/>
              <a:pPr/>
              <a:t>25-07-2022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5446103-7E83-4FC3-8101-BAACBFA088DB}" type="slidenum">
              <a:rPr lang="en-IN" smtClean="0"/>
              <a:pPr/>
              <a:t>‹#›</a:t>
            </a:fld>
            <a:endParaRPr lang="en-IN"/>
          </a:p>
        </p:txBody>
      </p:sp>
    </p:spTree>
    <p:extLst>
      <p:ext uri="{BB962C8B-B14F-4D97-AF65-F5344CB8AC3E}">
        <p14:creationId xmlns:p14="http://schemas.microsoft.com/office/powerpoint/2010/main" xmlns="" val="2843138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A125C49-BCC3-4877-98ED-002558130E1C}"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5446103-7E83-4FC3-8101-BAACBFA088DB}" type="slidenum">
              <a:rPr lang="en-IN" smtClean="0"/>
              <a:pPr/>
              <a:t>‹#›</a:t>
            </a:fld>
            <a:endParaRPr lang="en-IN"/>
          </a:p>
        </p:txBody>
      </p:sp>
    </p:spTree>
    <p:extLst>
      <p:ext uri="{BB962C8B-B14F-4D97-AF65-F5344CB8AC3E}">
        <p14:creationId xmlns:p14="http://schemas.microsoft.com/office/powerpoint/2010/main" xmlns="" val="1100940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A125C49-BCC3-4877-98ED-002558130E1C}"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5446103-7E83-4FC3-8101-BAACBFA088DB}" type="slidenum">
              <a:rPr lang="en-IN" smtClean="0"/>
              <a:pPr/>
              <a:t>‹#›</a:t>
            </a:fld>
            <a:endParaRPr lang="en-IN"/>
          </a:p>
        </p:txBody>
      </p:sp>
    </p:spTree>
    <p:extLst>
      <p:ext uri="{BB962C8B-B14F-4D97-AF65-F5344CB8AC3E}">
        <p14:creationId xmlns:p14="http://schemas.microsoft.com/office/powerpoint/2010/main" xmlns="" val="3961549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A125C49-BCC3-4877-98ED-002558130E1C}"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5446103-7E83-4FC3-8101-BAACBFA088DB}" type="slidenum">
              <a:rPr lang="en-IN" smtClean="0"/>
              <a:pPr/>
              <a:t>‹#›</a:t>
            </a:fld>
            <a:endParaRPr lang="en-IN"/>
          </a:p>
        </p:txBody>
      </p:sp>
    </p:spTree>
    <p:extLst>
      <p:ext uri="{BB962C8B-B14F-4D97-AF65-F5344CB8AC3E}">
        <p14:creationId xmlns:p14="http://schemas.microsoft.com/office/powerpoint/2010/main" xmlns="" val="3881612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A125C49-BCC3-4877-98ED-002558130E1C}"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5446103-7E83-4FC3-8101-BAACBFA088DB}" type="slidenum">
              <a:rPr lang="en-IN" smtClean="0"/>
              <a:pPr/>
              <a:t>‹#›</a:t>
            </a:fld>
            <a:endParaRPr lang="en-IN"/>
          </a:p>
        </p:txBody>
      </p:sp>
    </p:spTree>
    <p:extLst>
      <p:ext uri="{BB962C8B-B14F-4D97-AF65-F5344CB8AC3E}">
        <p14:creationId xmlns:p14="http://schemas.microsoft.com/office/powerpoint/2010/main" xmlns="" val="2284752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125C49-BCC3-4877-98ED-002558130E1C}" type="datetimeFigureOut">
              <a:rPr lang="en-IN" smtClean="0"/>
              <a:pPr/>
              <a:t>25-07-2022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446103-7E83-4FC3-8101-BAACBFA088DB}" type="slidenum">
              <a:rPr lang="en-IN" smtClean="0"/>
              <a:pPr/>
              <a:t>‹#›</a:t>
            </a:fld>
            <a:endParaRPr lang="en-IN"/>
          </a:p>
        </p:txBody>
      </p:sp>
    </p:spTree>
    <p:extLst>
      <p:ext uri="{BB962C8B-B14F-4D97-AF65-F5344CB8AC3E}">
        <p14:creationId xmlns:p14="http://schemas.microsoft.com/office/powerpoint/2010/main" xmlns="" val="1810701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COMPUTER GRAPHICS</a:t>
            </a:r>
            <a:endParaRPr lang="en-US" dirty="0"/>
          </a:p>
        </p:txBody>
      </p:sp>
      <p:sp>
        <p:nvSpPr>
          <p:cNvPr id="3" name="Subtitle 2"/>
          <p:cNvSpPr>
            <a:spLocks noGrp="1"/>
          </p:cNvSpPr>
          <p:nvPr>
            <p:ph type="subTitle" idx="1"/>
          </p:nvPr>
        </p:nvSpPr>
        <p:spPr/>
        <p:txBody>
          <a:bodyPr/>
          <a:lstStyle/>
          <a:p>
            <a:endParaRPr lang="en-US" dirty="0" smtClean="0"/>
          </a:p>
          <a:p>
            <a:r>
              <a:rPr lang="en-US" dirty="0" smtClean="0"/>
              <a:t>INTRODUCTION TO COMPUTER GRAPHICS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3022" y="722489"/>
            <a:ext cx="9144000" cy="879651"/>
          </a:xfrm>
        </p:spPr>
        <p:txBody>
          <a:bodyPr>
            <a:normAutofit fontScale="90000"/>
          </a:bodyPr>
          <a:lstStyle/>
          <a:p>
            <a:r>
              <a:rPr lang="en-IN" dirty="0" smtClean="0"/>
              <a:t>What Are Computer Graphics?</a:t>
            </a:r>
            <a:endParaRPr lang="en-IN" dirty="0"/>
          </a:p>
        </p:txBody>
      </p:sp>
      <p:sp>
        <p:nvSpPr>
          <p:cNvPr id="3" name="Subtitle 2"/>
          <p:cNvSpPr>
            <a:spLocks noGrp="1"/>
          </p:cNvSpPr>
          <p:nvPr>
            <p:ph type="subTitle" idx="1"/>
          </p:nvPr>
        </p:nvSpPr>
        <p:spPr>
          <a:xfrm>
            <a:off x="1524000" y="2009422"/>
            <a:ext cx="9144000" cy="2506134"/>
          </a:xfrm>
        </p:spPr>
        <p:txBody>
          <a:bodyPr>
            <a:normAutofit fontScale="92500"/>
          </a:bodyPr>
          <a:lstStyle/>
          <a:p>
            <a:r>
              <a:rPr lang="en-US" dirty="0"/>
              <a:t>The field of computer graphics is a broad and diverse field that exists cross section between computer science and design. It is interested in the entire process of creating computer generated imagery, from creating digital three-dimensional models, to the process of texturing, rendering, and lighting those models, to the digital display of those renderings on a screen.</a:t>
            </a:r>
          </a:p>
          <a:p>
            <a:r>
              <a:rPr lang="en-US" dirty="0" smtClean="0"/>
              <a:t/>
            </a:r>
            <a:br>
              <a:rPr lang="en-US" dirty="0" smtClean="0"/>
            </a:br>
            <a:endParaRPr lang="en-IN" dirty="0"/>
          </a:p>
        </p:txBody>
      </p:sp>
      <p:pic>
        <p:nvPicPr>
          <p:cNvPr id="4" name="Picture 3"/>
          <p:cNvPicPr>
            <a:picLocks noChangeAspect="1"/>
          </p:cNvPicPr>
          <p:nvPr/>
        </p:nvPicPr>
        <p:blipFill>
          <a:blip r:embed="rId2"/>
          <a:stretch>
            <a:fillRect/>
          </a:stretch>
        </p:blipFill>
        <p:spPr>
          <a:xfrm>
            <a:off x="0" y="3737483"/>
            <a:ext cx="3792041" cy="3109229"/>
          </a:xfrm>
          <a:prstGeom prst="rect">
            <a:avLst/>
          </a:prstGeom>
        </p:spPr>
      </p:pic>
      <p:pic>
        <p:nvPicPr>
          <p:cNvPr id="5" name="Picture 4"/>
          <p:cNvPicPr>
            <a:picLocks noChangeAspect="1"/>
          </p:cNvPicPr>
          <p:nvPr/>
        </p:nvPicPr>
        <p:blipFill>
          <a:blip r:embed="rId3"/>
          <a:stretch>
            <a:fillRect/>
          </a:stretch>
        </p:blipFill>
        <p:spPr>
          <a:xfrm>
            <a:off x="8747461" y="3737482"/>
            <a:ext cx="3444539" cy="3109229"/>
          </a:xfrm>
          <a:prstGeom prst="rect">
            <a:avLst/>
          </a:prstGeom>
        </p:spPr>
      </p:pic>
      <p:pic>
        <p:nvPicPr>
          <p:cNvPr id="6" name="Picture 5"/>
          <p:cNvPicPr>
            <a:picLocks noChangeAspect="1"/>
          </p:cNvPicPr>
          <p:nvPr/>
        </p:nvPicPr>
        <p:blipFill>
          <a:blip r:embed="rId4"/>
          <a:stretch>
            <a:fillRect/>
          </a:stretch>
        </p:blipFill>
        <p:spPr>
          <a:xfrm>
            <a:off x="4211939" y="3737482"/>
            <a:ext cx="4390193" cy="3109229"/>
          </a:xfrm>
          <a:prstGeom prst="rect">
            <a:avLst/>
          </a:prstGeom>
        </p:spPr>
      </p:pic>
    </p:spTree>
    <p:extLst>
      <p:ext uri="{BB962C8B-B14F-4D97-AF65-F5344CB8AC3E}">
        <p14:creationId xmlns:p14="http://schemas.microsoft.com/office/powerpoint/2010/main" xmlns="" val="1304058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 </a:t>
            </a:r>
            <a:r>
              <a:rPr lang="en-IN" dirty="0" smtClean="0"/>
              <a:t>Computer Graphics</a:t>
            </a:r>
            <a:endParaRPr lang="en-IN" dirty="0"/>
          </a:p>
        </p:txBody>
      </p:sp>
      <p:pic>
        <p:nvPicPr>
          <p:cNvPr id="3" name="Picture 2"/>
          <p:cNvPicPr>
            <a:picLocks noChangeAspect="1"/>
          </p:cNvPicPr>
          <p:nvPr/>
        </p:nvPicPr>
        <p:blipFill>
          <a:blip r:embed="rId2"/>
          <a:stretch>
            <a:fillRect/>
          </a:stretch>
        </p:blipFill>
        <p:spPr>
          <a:xfrm>
            <a:off x="135467" y="1690688"/>
            <a:ext cx="3793066" cy="3107090"/>
          </a:xfrm>
          <a:prstGeom prst="rect">
            <a:avLst/>
          </a:prstGeom>
        </p:spPr>
      </p:pic>
      <p:pic>
        <p:nvPicPr>
          <p:cNvPr id="4" name="Picture 3"/>
          <p:cNvPicPr>
            <a:picLocks noChangeAspect="1"/>
          </p:cNvPicPr>
          <p:nvPr/>
        </p:nvPicPr>
        <p:blipFill>
          <a:blip r:embed="rId3"/>
          <a:stretch>
            <a:fillRect/>
          </a:stretch>
        </p:blipFill>
        <p:spPr>
          <a:xfrm>
            <a:off x="3928533" y="3714044"/>
            <a:ext cx="3443817" cy="3107090"/>
          </a:xfrm>
          <a:prstGeom prst="rect">
            <a:avLst/>
          </a:prstGeom>
        </p:spPr>
      </p:pic>
      <p:pic>
        <p:nvPicPr>
          <p:cNvPr id="5" name="Picture 4"/>
          <p:cNvPicPr>
            <a:picLocks noChangeAspect="1"/>
          </p:cNvPicPr>
          <p:nvPr/>
        </p:nvPicPr>
        <p:blipFill>
          <a:blip r:embed="rId4"/>
          <a:stretch>
            <a:fillRect/>
          </a:stretch>
        </p:blipFill>
        <p:spPr>
          <a:xfrm>
            <a:off x="7372350" y="1603022"/>
            <a:ext cx="4216400" cy="4244622"/>
          </a:xfrm>
          <a:prstGeom prst="rect">
            <a:avLst/>
          </a:prstGeom>
        </p:spPr>
      </p:pic>
      <p:pic>
        <p:nvPicPr>
          <p:cNvPr id="6" name="Picture 5"/>
          <p:cNvPicPr>
            <a:picLocks noChangeAspect="1"/>
          </p:cNvPicPr>
          <p:nvPr/>
        </p:nvPicPr>
        <p:blipFill>
          <a:blip r:embed="rId5"/>
          <a:stretch>
            <a:fillRect/>
          </a:stretch>
        </p:blipFill>
        <p:spPr>
          <a:xfrm>
            <a:off x="4530196" y="1840353"/>
            <a:ext cx="2657475" cy="1724025"/>
          </a:xfrm>
          <a:prstGeom prst="rect">
            <a:avLst/>
          </a:prstGeom>
        </p:spPr>
      </p:pic>
      <p:pic>
        <p:nvPicPr>
          <p:cNvPr id="7" name="Picture 6"/>
          <p:cNvPicPr>
            <a:picLocks noChangeAspect="1"/>
          </p:cNvPicPr>
          <p:nvPr/>
        </p:nvPicPr>
        <p:blipFill>
          <a:blip r:embed="rId6"/>
          <a:stretch>
            <a:fillRect/>
          </a:stretch>
        </p:blipFill>
        <p:spPr>
          <a:xfrm>
            <a:off x="0" y="4797778"/>
            <a:ext cx="3928533" cy="2060222"/>
          </a:xfrm>
          <a:prstGeom prst="rect">
            <a:avLst/>
          </a:prstGeom>
        </p:spPr>
      </p:pic>
    </p:spTree>
    <p:extLst>
      <p:ext uri="{BB962C8B-B14F-4D97-AF65-F5344CB8AC3E}">
        <p14:creationId xmlns:p14="http://schemas.microsoft.com/office/powerpoint/2010/main" xmlns="" val="184104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7244" y="575733"/>
            <a:ext cx="9144000" cy="857074"/>
          </a:xfrm>
        </p:spPr>
        <p:txBody>
          <a:bodyPr>
            <a:normAutofit fontScale="90000"/>
          </a:bodyPr>
          <a:lstStyle/>
          <a:p>
            <a:r>
              <a:rPr lang="en-IN" dirty="0" smtClean="0"/>
              <a:t>Types Of Computer Graphics</a:t>
            </a:r>
            <a:endParaRPr lang="en-IN" dirty="0"/>
          </a:p>
        </p:txBody>
      </p:sp>
      <p:sp>
        <p:nvSpPr>
          <p:cNvPr id="3" name="Subtitle 2"/>
          <p:cNvSpPr>
            <a:spLocks noGrp="1"/>
          </p:cNvSpPr>
          <p:nvPr>
            <p:ph type="subTitle" idx="1"/>
          </p:nvPr>
        </p:nvSpPr>
        <p:spPr>
          <a:xfrm>
            <a:off x="1524000" y="1546577"/>
            <a:ext cx="9144000" cy="5192889"/>
          </a:xfrm>
        </p:spPr>
        <p:txBody>
          <a:bodyPr>
            <a:normAutofit/>
          </a:bodyPr>
          <a:lstStyle/>
          <a:p>
            <a:endParaRPr lang="en-US" dirty="0" smtClean="0"/>
          </a:p>
          <a:p>
            <a:endParaRPr lang="en-US" dirty="0" smtClean="0"/>
          </a:p>
          <a:p>
            <a:r>
              <a:rPr lang="en-US" dirty="0" smtClean="0"/>
              <a:t>(</a:t>
            </a:r>
            <a:r>
              <a:rPr lang="en-US" dirty="0" smtClean="0"/>
              <a:t>a) Non-Interactive or Passive Computer Graphics:</a:t>
            </a:r>
          </a:p>
          <a:p>
            <a:r>
              <a:rPr lang="en-US" dirty="0" smtClean="0"/>
              <a:t>In non-interactive computer graphics, the picture is produced on the monitor, and the user does not have any controlled over the image, i.e., the user cannot make any change in the rendered image. One example of its Titles shown on T.V.</a:t>
            </a:r>
          </a:p>
          <a:p>
            <a:r>
              <a:rPr lang="en-US" dirty="0" smtClean="0"/>
              <a:t>Non-interactive Graphics involves only one-way communication between the computer and the user, User can see the produced image, and he cannot make any change in the image.</a:t>
            </a:r>
          </a:p>
          <a:p>
            <a:endParaRPr lang="en-IN" b="1" u="sng" dirty="0"/>
          </a:p>
        </p:txBody>
      </p:sp>
    </p:spTree>
    <p:extLst>
      <p:ext uri="{BB962C8B-B14F-4D97-AF65-F5344CB8AC3E}">
        <p14:creationId xmlns:p14="http://schemas.microsoft.com/office/powerpoint/2010/main" xmlns="" val="1959835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5211" y="2274838"/>
            <a:ext cx="10750732" cy="3108543"/>
          </a:xfrm>
          <a:prstGeom prst="rect">
            <a:avLst/>
          </a:prstGeom>
        </p:spPr>
        <p:txBody>
          <a:bodyPr wrap="square">
            <a:spAutoFit/>
          </a:bodyPr>
          <a:lstStyle/>
          <a:p>
            <a:r>
              <a:rPr lang="en-US" sz="2800" dirty="0" smtClean="0"/>
              <a:t>(b) Interactive Computer Graphics:</a:t>
            </a:r>
          </a:p>
          <a:p>
            <a:r>
              <a:rPr lang="en-US" sz="2800" dirty="0" smtClean="0"/>
              <a:t>In interactive Computer Graphics user have some controls over the picture, i.e., the user can make any change in the produced image. One example of it is the ping-pong game.</a:t>
            </a:r>
          </a:p>
          <a:p>
            <a:r>
              <a:rPr lang="en-US" sz="2800" dirty="0" smtClean="0"/>
              <a:t>Interactive Computer Graphics require two-way communication between the computer and the user. A User can see the image and make any change by sending his command with an input device.</a:t>
            </a:r>
            <a:endParaRPr lang="en-US" sz="2800" dirty="0"/>
          </a:p>
        </p:txBody>
      </p:sp>
      <p:sp>
        <p:nvSpPr>
          <p:cNvPr id="3" name="Rectangle 2"/>
          <p:cNvSpPr/>
          <p:nvPr/>
        </p:nvSpPr>
        <p:spPr>
          <a:xfrm>
            <a:off x="2694302" y="1010586"/>
            <a:ext cx="6716903" cy="769441"/>
          </a:xfrm>
          <a:prstGeom prst="rect">
            <a:avLst/>
          </a:prstGeom>
        </p:spPr>
        <p:txBody>
          <a:bodyPr wrap="none">
            <a:spAutoFit/>
          </a:bodyPr>
          <a:lstStyle/>
          <a:p>
            <a:r>
              <a:rPr lang="en-IN" sz="4400" dirty="0" smtClean="0"/>
              <a:t>Types Of Computer Graphics</a:t>
            </a:r>
            <a:endParaRPr lang="en-US" sz="4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3688" y="587021"/>
            <a:ext cx="9144000" cy="914401"/>
          </a:xfrm>
        </p:spPr>
        <p:txBody>
          <a:bodyPr>
            <a:normAutofit fontScale="90000"/>
          </a:bodyPr>
          <a:lstStyle/>
          <a:p>
            <a:r>
              <a:rPr lang="en-IN" dirty="0" smtClean="0"/>
              <a:t>Applications Of Computer Graphics</a:t>
            </a:r>
            <a:endParaRPr lang="en-IN" dirty="0"/>
          </a:p>
        </p:txBody>
      </p:sp>
      <p:sp>
        <p:nvSpPr>
          <p:cNvPr id="3" name="Subtitle 2"/>
          <p:cNvSpPr>
            <a:spLocks noGrp="1"/>
          </p:cNvSpPr>
          <p:nvPr>
            <p:ph type="subTitle" idx="1"/>
          </p:nvPr>
        </p:nvSpPr>
        <p:spPr>
          <a:xfrm>
            <a:off x="282222" y="1535288"/>
            <a:ext cx="11909778" cy="5204177"/>
          </a:xfrm>
        </p:spPr>
        <p:txBody>
          <a:bodyPr>
            <a:normAutofit fontScale="92500" lnSpcReduction="20000"/>
          </a:bodyPr>
          <a:lstStyle/>
          <a:p>
            <a:pPr marL="342900" indent="-342900" fontAlgn="base">
              <a:buFont typeface="Wingdings" panose="05000000000000000000" pitchFamily="2" charset="2"/>
              <a:buChar char="ü"/>
            </a:pPr>
            <a:r>
              <a:rPr lang="en-US" sz="2600" b="1" dirty="0" smtClean="0"/>
              <a:t>Computer Art:</a:t>
            </a:r>
            <a:r>
              <a:rPr lang="en-US" sz="2600" dirty="0" smtClean="0"/>
              <a:t> Using </a:t>
            </a:r>
            <a:r>
              <a:rPr lang="en-US" sz="2600" dirty="0"/>
              <a:t>computer graphics we can create fine and commercial art which include animation packages, paint packages. These packages provide facilities for designing object shapes and specifying object motion</a:t>
            </a:r>
            <a:r>
              <a:rPr lang="en-US" sz="2600" dirty="0" smtClean="0"/>
              <a:t>. Cartoon </a:t>
            </a:r>
            <a:r>
              <a:rPr lang="en-US" sz="2600" dirty="0"/>
              <a:t>drawing, paintings, logo design can also be </a:t>
            </a:r>
            <a:r>
              <a:rPr lang="en-US" sz="2600" dirty="0" smtClean="0"/>
              <a:t>done.</a:t>
            </a:r>
          </a:p>
          <a:p>
            <a:pPr marL="342900" indent="-342900" fontAlgn="base">
              <a:buFont typeface="Wingdings" panose="05000000000000000000" pitchFamily="2" charset="2"/>
              <a:buChar char="ü"/>
            </a:pPr>
            <a:r>
              <a:rPr lang="en-US" sz="2600" b="1" dirty="0" smtClean="0"/>
              <a:t>Computer </a:t>
            </a:r>
            <a:r>
              <a:rPr lang="en-US" sz="2600" b="1" dirty="0"/>
              <a:t>Aided </a:t>
            </a:r>
            <a:r>
              <a:rPr lang="en-US" sz="2600" b="1" dirty="0" smtClean="0"/>
              <a:t>Drawing:</a:t>
            </a:r>
            <a:r>
              <a:rPr lang="en-US" sz="2600" dirty="0" smtClean="0"/>
              <a:t> Designing </a:t>
            </a:r>
            <a:r>
              <a:rPr lang="en-US" sz="2600" dirty="0"/>
              <a:t>of buildings, automobile, aircraft is done with the help of computer aided drawing, this helps in providing minute details to the drawing and producing more accurate and sharp drawings with better </a:t>
            </a:r>
            <a:r>
              <a:rPr lang="en-US" sz="2600" dirty="0" smtClean="0"/>
              <a:t>specifications.</a:t>
            </a:r>
          </a:p>
          <a:p>
            <a:pPr fontAlgn="base"/>
            <a:r>
              <a:rPr lang="en-US" dirty="0"/>
              <a:t/>
            </a:r>
            <a:br>
              <a:rPr lang="en-US" dirty="0"/>
            </a:br>
            <a:endParaRPr lang="en-US" dirty="0"/>
          </a:p>
          <a:p>
            <a:pPr fontAlgn="base"/>
            <a:r>
              <a:rPr lang="en-US" dirty="0"/>
              <a:t/>
            </a:r>
            <a:br>
              <a:rPr lang="en-US" dirty="0"/>
            </a:br>
            <a:endParaRPr lang="en-US" dirty="0"/>
          </a:p>
          <a:p>
            <a:pPr fontAlgn="base"/>
            <a:endParaRPr lang="en-US" dirty="0"/>
          </a:p>
          <a:p>
            <a:pPr fontAlgn="base"/>
            <a:r>
              <a:rPr lang="en-US" dirty="0"/>
              <a:t/>
            </a:r>
            <a:br>
              <a:rPr lang="en-US" dirty="0"/>
            </a:br>
            <a:endParaRPr lang="en-US" dirty="0"/>
          </a:p>
          <a:p>
            <a:pPr fontAlgn="base"/>
            <a:endParaRPr lang="en-US" dirty="0"/>
          </a:p>
          <a:p>
            <a:pPr fontAlgn="base"/>
            <a:r>
              <a:rPr lang="en-US" dirty="0"/>
              <a:t/>
            </a:r>
            <a:br>
              <a:rPr lang="en-US" dirty="0"/>
            </a:br>
            <a:endParaRPr lang="en-US" dirty="0"/>
          </a:p>
          <a:p>
            <a:pPr fontAlgn="base"/>
            <a:endParaRPr lang="en-US" dirty="0"/>
          </a:p>
        </p:txBody>
      </p:sp>
      <p:pic>
        <p:nvPicPr>
          <p:cNvPr id="6" name="Picture 5"/>
          <p:cNvPicPr>
            <a:picLocks noChangeAspect="1"/>
          </p:cNvPicPr>
          <p:nvPr/>
        </p:nvPicPr>
        <p:blipFill>
          <a:blip r:embed="rId2"/>
          <a:stretch>
            <a:fillRect/>
          </a:stretch>
        </p:blipFill>
        <p:spPr>
          <a:xfrm>
            <a:off x="0" y="3872518"/>
            <a:ext cx="3792041" cy="2866947"/>
          </a:xfrm>
          <a:prstGeom prst="rect">
            <a:avLst/>
          </a:prstGeom>
        </p:spPr>
      </p:pic>
      <p:pic>
        <p:nvPicPr>
          <p:cNvPr id="8" name="Picture 7"/>
          <p:cNvPicPr>
            <a:picLocks noChangeAspect="1"/>
          </p:cNvPicPr>
          <p:nvPr/>
        </p:nvPicPr>
        <p:blipFill>
          <a:blip r:embed="rId3"/>
          <a:stretch>
            <a:fillRect/>
          </a:stretch>
        </p:blipFill>
        <p:spPr>
          <a:xfrm>
            <a:off x="8398933" y="4218968"/>
            <a:ext cx="3443817" cy="2520497"/>
          </a:xfrm>
          <a:prstGeom prst="rect">
            <a:avLst/>
          </a:prstGeom>
        </p:spPr>
      </p:pic>
    </p:spTree>
    <p:extLst>
      <p:ext uri="{BB962C8B-B14F-4D97-AF65-F5344CB8AC3E}">
        <p14:creationId xmlns:p14="http://schemas.microsoft.com/office/powerpoint/2010/main" xmlns="" val="7527924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895685"/>
            <a:ext cx="12192000" cy="2585323"/>
          </a:xfrm>
          <a:prstGeom prst="rect">
            <a:avLst/>
          </a:prstGeom>
        </p:spPr>
        <p:txBody>
          <a:bodyPr wrap="square">
            <a:spAutoFit/>
          </a:bodyPr>
          <a:lstStyle/>
          <a:p>
            <a:pPr marL="342900" indent="-342900" fontAlgn="base">
              <a:buFont typeface="Wingdings" panose="05000000000000000000" pitchFamily="2" charset="2"/>
              <a:buChar char="ü"/>
            </a:pPr>
            <a:r>
              <a:rPr lang="en-US" b="1" dirty="0" smtClean="0"/>
              <a:t>Presentation Graphics: For</a:t>
            </a:r>
            <a:r>
              <a:rPr lang="en-US" dirty="0" smtClean="0"/>
              <a:t> the preparation of reports or </a:t>
            </a:r>
            <a:r>
              <a:rPr lang="en-US" dirty="0" smtClean="0"/>
              <a:t>summarizing </a:t>
            </a:r>
            <a:r>
              <a:rPr lang="en-US" dirty="0" smtClean="0"/>
              <a:t>the financial, statistical, mathematical, scientific, economic data for research reports, managerial reports, moreover creation of bar graphs, pie charts, time chart, can be done using the tools present in computer graphics.</a:t>
            </a:r>
          </a:p>
          <a:p>
            <a:pPr marL="342900" indent="-342900" fontAlgn="base">
              <a:buFont typeface="Wingdings" panose="05000000000000000000" pitchFamily="2" charset="2"/>
              <a:buChar char="ü"/>
            </a:pPr>
            <a:r>
              <a:rPr lang="en-US" b="1" dirty="0" smtClean="0"/>
              <a:t>Entertainment: Computer</a:t>
            </a:r>
            <a:r>
              <a:rPr lang="en-US" dirty="0" smtClean="0"/>
              <a:t> graphics finds a major part of its utility in the movie industry and game industry. Used for creating motion pictures , music video, television shows, cartoon animation films. In the game industry where focus and interactivity are the key players, computer graphics helps in providing such features in the efficient way.</a:t>
            </a:r>
          </a:p>
          <a:p>
            <a:pPr marL="342900" indent="-342900" fontAlgn="base">
              <a:buFont typeface="Wingdings" panose="05000000000000000000" pitchFamily="2" charset="2"/>
              <a:buChar char="ü"/>
            </a:pPr>
            <a:r>
              <a:rPr lang="en-US" b="1" dirty="0" smtClean="0"/>
              <a:t>Education: Computer</a:t>
            </a:r>
            <a:r>
              <a:rPr lang="en-US" dirty="0" smtClean="0"/>
              <a:t> generated models are extremely useful for teaching huge number of concepts and fundamentals in an easy to understand and learn manner. Using computer graphics many educational models can be created through which more interest can be generated among the students regarding the subject.</a:t>
            </a:r>
            <a:endParaRPr lang="en-US" dirty="0" smtClean="0"/>
          </a:p>
        </p:txBody>
      </p:sp>
      <p:pic>
        <p:nvPicPr>
          <p:cNvPr id="3" name="Picture 2"/>
          <p:cNvPicPr>
            <a:picLocks noChangeAspect="1"/>
          </p:cNvPicPr>
          <p:nvPr/>
        </p:nvPicPr>
        <p:blipFill>
          <a:blip r:embed="rId2" cstate="print"/>
          <a:stretch>
            <a:fillRect/>
          </a:stretch>
        </p:blipFill>
        <p:spPr>
          <a:xfrm>
            <a:off x="4146467" y="4787299"/>
            <a:ext cx="2794265" cy="1809444"/>
          </a:xfrm>
          <a:prstGeom prst="rect">
            <a:avLst/>
          </a:prstGeom>
        </p:spPr>
      </p:pic>
      <p:sp>
        <p:nvSpPr>
          <p:cNvPr id="4" name="Rectangle 3"/>
          <p:cNvSpPr/>
          <p:nvPr/>
        </p:nvSpPr>
        <p:spPr>
          <a:xfrm>
            <a:off x="1993839" y="814643"/>
            <a:ext cx="8389861" cy="769441"/>
          </a:xfrm>
          <a:prstGeom prst="rect">
            <a:avLst/>
          </a:prstGeom>
        </p:spPr>
        <p:txBody>
          <a:bodyPr wrap="none">
            <a:spAutoFit/>
          </a:bodyPr>
          <a:lstStyle/>
          <a:p>
            <a:pPr algn="ctr"/>
            <a:r>
              <a:rPr lang="en-IN" sz="4400" b="1" u="sng" dirty="0" smtClean="0"/>
              <a:t>Applications Of Computer Graphics</a:t>
            </a:r>
            <a:endParaRPr lang="en-US" sz="4400" b="1" u="sng"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xmlns="" val="29051891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447</Words>
  <Application>Microsoft Office PowerPoint</Application>
  <PresentationFormat>Custom</PresentationFormat>
  <Paragraphs>30</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COMPUTER GRAPHICS</vt:lpstr>
      <vt:lpstr>What Are Computer Graphics?</vt:lpstr>
      <vt:lpstr> Computer Graphics</vt:lpstr>
      <vt:lpstr>Types Of Computer Graphics</vt:lpstr>
      <vt:lpstr>Slide 5</vt:lpstr>
      <vt:lpstr>Applications Of Computer Graphics</vt:lpstr>
      <vt:lpstr>Slide 7</vt:lpstr>
      <vt:lpstr>Slide 8</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Computer Graphics</dc:title>
  <dc:creator>Hewlett-Packard Company</dc:creator>
  <cp:lastModifiedBy>Os</cp:lastModifiedBy>
  <cp:revision>4</cp:revision>
  <dcterms:created xsi:type="dcterms:W3CDTF">2022-07-22T05:04:22Z</dcterms:created>
  <dcterms:modified xsi:type="dcterms:W3CDTF">2022-07-25T07:17:05Z</dcterms:modified>
</cp:coreProperties>
</file>